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250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19983" y="644604"/>
            <a:ext cx="7504033" cy="4041458"/>
          </a:xfrm>
          <a:prstGeom prst="rect">
            <a:avLst/>
          </a:prstGeom>
          <a:noFill/>
          <a:ln/>
        </p:spPr>
        <p:txBody>
          <a:bodyPr wrap="square" rtlCol="0" anchor="t"/>
          <a:lstStyle/>
          <a:p>
            <a:pPr marL="0" indent="0">
              <a:lnSpc>
                <a:spcPts val="7956"/>
              </a:lnSpc>
              <a:buNone/>
            </a:pPr>
            <a:r>
              <a:rPr lang="en-US" sz="6365" dirty="0">
                <a:solidFill>
                  <a:srgbClr val="5C4E3D"/>
                </a:solidFill>
                <a:latin typeface="Libre Baskerville" pitchFamily="34" charset="0"/>
                <a:ea typeface="Libre Baskerville" pitchFamily="34" charset="-122"/>
                <a:cs typeface="Libre Baskerville" pitchFamily="34" charset="-120"/>
              </a:rPr>
              <a:t>Présentation de l'Application de Gestion des Vulnérabilités</a:t>
            </a:r>
            <a:endParaRPr lang="en-US" sz="6365" dirty="0"/>
          </a:p>
        </p:txBody>
      </p:sp>
      <p:sp>
        <p:nvSpPr>
          <p:cNvPr id="6" name="Text 2"/>
          <p:cNvSpPr/>
          <p:nvPr/>
        </p:nvSpPr>
        <p:spPr>
          <a:xfrm>
            <a:off x="819983" y="5037415"/>
            <a:ext cx="7504033" cy="1874044"/>
          </a:xfrm>
          <a:prstGeom prst="rect">
            <a:avLst/>
          </a:prstGeom>
          <a:noFill/>
          <a:ln/>
        </p:spPr>
        <p:txBody>
          <a:bodyPr wrap="square" rtlCol="0" anchor="t"/>
          <a:lstStyle/>
          <a:p>
            <a:pPr marL="0" indent="0">
              <a:lnSpc>
                <a:spcPts val="2952"/>
              </a:lnSpc>
              <a:buNone/>
            </a:pPr>
            <a:r>
              <a:rPr lang="en-US" sz="1845" dirty="0">
                <a:solidFill>
                  <a:srgbClr val="454240"/>
                </a:solidFill>
                <a:latin typeface="DM Sans" pitchFamily="34" charset="0"/>
                <a:ea typeface="DM Sans" pitchFamily="34" charset="-122"/>
                <a:cs typeface="DM Sans" pitchFamily="34" charset="-120"/>
              </a:rPr>
              <a:t>Cette application innovante est conçue pour simplifier la gestion des vulnérabilités pour les administrateurs de sécurité. En exploitant des technologies avancées comme le Graph RAG et les modèles de langage, elle offre une solution puissante pour détecter, analyser et traiter les menaces de manière proactive.</a:t>
            </a:r>
            <a:endParaRPr lang="en-US" sz="1845" dirty="0"/>
          </a:p>
        </p:txBody>
      </p:sp>
      <p:sp>
        <p:nvSpPr>
          <p:cNvPr id="7" name="Shape 3"/>
          <p:cNvSpPr/>
          <p:nvPr/>
        </p:nvSpPr>
        <p:spPr>
          <a:xfrm>
            <a:off x="819983" y="7192566"/>
            <a:ext cx="374809" cy="374809"/>
          </a:xfrm>
          <a:prstGeom prst="roundRect">
            <a:avLst>
              <a:gd name="adj" fmla="val 24393986"/>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27603" y="7200186"/>
            <a:ext cx="359569" cy="359569"/>
          </a:xfrm>
          <a:prstGeom prst="rect">
            <a:avLst/>
          </a:prstGeom>
        </p:spPr>
      </p:pic>
      <p:sp>
        <p:nvSpPr>
          <p:cNvPr id="9" name="Text 4"/>
          <p:cNvSpPr/>
          <p:nvPr/>
        </p:nvSpPr>
        <p:spPr>
          <a:xfrm>
            <a:off x="1311831" y="7174944"/>
            <a:ext cx="1937385" cy="410051"/>
          </a:xfrm>
          <a:prstGeom prst="rect">
            <a:avLst/>
          </a:prstGeom>
          <a:noFill/>
          <a:ln/>
        </p:spPr>
        <p:txBody>
          <a:bodyPr wrap="none" rtlCol="0" anchor="t"/>
          <a:lstStyle/>
          <a:p>
            <a:pPr marL="0" indent="0" algn="l">
              <a:lnSpc>
                <a:spcPts val="3229"/>
              </a:lnSpc>
              <a:buNone/>
            </a:pPr>
            <a:r>
              <a:rPr lang="en-US" sz="2306" b="1" dirty="0">
                <a:solidFill>
                  <a:srgbClr val="454240"/>
                </a:solidFill>
                <a:latin typeface="DM Sans" pitchFamily="34" charset="0"/>
                <a:ea typeface="DM Sans" pitchFamily="34" charset="-122"/>
                <a:cs typeface="DM Sans" pitchFamily="34" charset="-120"/>
              </a:rPr>
              <a:t>by apaia tech</a:t>
            </a:r>
            <a:endParaRPr lang="en-US" sz="230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568648"/>
            <a:ext cx="6172200" cy="771525"/>
          </a:xfrm>
          <a:prstGeom prst="rect">
            <a:avLst/>
          </a:prstGeom>
          <a:noFill/>
          <a:ln/>
        </p:spPr>
        <p:txBody>
          <a:bodyPr wrap="non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Conclusion</a:t>
            </a:r>
            <a:endParaRPr lang="en-US" sz="4860" dirty="0"/>
          </a:p>
        </p:txBody>
      </p:sp>
      <p:sp>
        <p:nvSpPr>
          <p:cNvPr id="6" name="Text 2"/>
          <p:cNvSpPr/>
          <p:nvPr/>
        </p:nvSpPr>
        <p:spPr>
          <a:xfrm>
            <a:off x="6350437" y="2710458"/>
            <a:ext cx="7415927" cy="3950494"/>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Le projet aboutit à la création d'une application de gestion des vulnérabilités innovante, conçue pour simplifier la vie des administrateurs de sécurité face à la complexité croissante de la cybersécurité. Grâce à l'intégration de technologies avancées, l'application offre une solution puissante pour l'analyse et la gestion des vulnérabilités, permettant de détecter les menaces et de proposer des actions correctives adaptées à chaque contexte spécifique. Cette solution contribue à une meilleure protection des infrastructures contre les menaces en constante évolution.</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12351" y="1214199"/>
            <a:ext cx="7008614" cy="636032"/>
          </a:xfrm>
          <a:prstGeom prst="rect">
            <a:avLst/>
          </a:prstGeom>
          <a:noFill/>
          <a:ln/>
        </p:spPr>
        <p:txBody>
          <a:bodyPr wrap="none" rtlCol="0" anchor="t"/>
          <a:lstStyle/>
          <a:p>
            <a:pPr marL="0" indent="0">
              <a:lnSpc>
                <a:spcPts val="5008"/>
              </a:lnSpc>
              <a:buNone/>
            </a:pPr>
            <a:r>
              <a:rPr lang="en-US" sz="4007" dirty="0">
                <a:solidFill>
                  <a:srgbClr val="5C4E3D"/>
                </a:solidFill>
                <a:latin typeface="Libre Baskerville" pitchFamily="34" charset="0"/>
                <a:ea typeface="Libre Baskerville" pitchFamily="34" charset="-122"/>
                <a:cs typeface="Libre Baskerville" pitchFamily="34" charset="-120"/>
              </a:rPr>
              <a:t>Contexte et Problématique</a:t>
            </a:r>
            <a:endParaRPr lang="en-US" sz="4007" dirty="0"/>
          </a:p>
        </p:txBody>
      </p:sp>
      <p:sp>
        <p:nvSpPr>
          <p:cNvPr id="6" name="Shape 2"/>
          <p:cNvSpPr/>
          <p:nvPr/>
        </p:nvSpPr>
        <p:spPr>
          <a:xfrm>
            <a:off x="712351" y="2155508"/>
            <a:ext cx="7719298" cy="2491026"/>
          </a:xfrm>
          <a:prstGeom prst="roundRect">
            <a:avLst>
              <a:gd name="adj" fmla="val 3432"/>
            </a:avLst>
          </a:prstGeom>
          <a:solidFill>
            <a:srgbClr val="F7EDD4"/>
          </a:solidFill>
          <a:ln w="7620">
            <a:solidFill>
              <a:srgbClr val="DDD3BA"/>
            </a:solidFill>
            <a:prstDash val="solid"/>
          </a:ln>
        </p:spPr>
      </p:sp>
      <p:sp>
        <p:nvSpPr>
          <p:cNvPr id="7" name="Text 3"/>
          <p:cNvSpPr/>
          <p:nvPr/>
        </p:nvSpPr>
        <p:spPr>
          <a:xfrm>
            <a:off x="923449" y="2366605"/>
            <a:ext cx="2544247" cy="318016"/>
          </a:xfrm>
          <a:prstGeom prst="rect">
            <a:avLst/>
          </a:prstGeom>
          <a:noFill/>
          <a:ln/>
        </p:spPr>
        <p:txBody>
          <a:bodyPr wrap="none" rtlCol="0" anchor="t"/>
          <a:lstStyle/>
          <a:p>
            <a:pPr marL="0" indent="0">
              <a:lnSpc>
                <a:spcPts val="2504"/>
              </a:lnSpc>
              <a:buNone/>
            </a:pPr>
            <a:r>
              <a:rPr lang="en-US" sz="2003" dirty="0">
                <a:solidFill>
                  <a:srgbClr val="454240"/>
                </a:solidFill>
                <a:latin typeface="Libre Baskerville" pitchFamily="34" charset="0"/>
                <a:ea typeface="Libre Baskerville" pitchFamily="34" charset="-122"/>
                <a:cs typeface="Libre Baskerville" pitchFamily="34" charset="-120"/>
              </a:rPr>
              <a:t>Contexte du Projet</a:t>
            </a:r>
            <a:endParaRPr lang="en-US" sz="2003" dirty="0"/>
          </a:p>
        </p:txBody>
      </p:sp>
      <p:sp>
        <p:nvSpPr>
          <p:cNvPr id="8" name="Text 4"/>
          <p:cNvSpPr/>
          <p:nvPr/>
        </p:nvSpPr>
        <p:spPr>
          <a:xfrm>
            <a:off x="923449" y="2806660"/>
            <a:ext cx="7297103" cy="1628775"/>
          </a:xfrm>
          <a:prstGeom prst="rect">
            <a:avLst/>
          </a:prstGeom>
          <a:noFill/>
          <a:ln/>
        </p:spPr>
        <p:txBody>
          <a:bodyPr wrap="square" rtlCol="0" anchor="t"/>
          <a:lstStyle/>
          <a:p>
            <a:pPr marL="0" indent="0">
              <a:lnSpc>
                <a:spcPts val="2564"/>
              </a:lnSpc>
              <a:buNone/>
            </a:pPr>
            <a:r>
              <a:rPr lang="en-US" sz="1603" dirty="0">
                <a:solidFill>
                  <a:srgbClr val="454240"/>
                </a:solidFill>
                <a:latin typeface="DM Sans" pitchFamily="34" charset="0"/>
                <a:ea typeface="DM Sans" pitchFamily="34" charset="-122"/>
                <a:cs typeface="DM Sans" pitchFamily="34" charset="-120"/>
              </a:rPr>
              <a:t>Les administrateurs de sécurité font face à une charge de travail considérable, devant gérer et analyser un nombre croissant de vulnérabilités (CVE) chaque jour. La complexité de ces tâches est exacerbée par la nécessité de comprendre l'impact de chaque vulnérabilité sur des systèmes variés et souvent hétérogènes.</a:t>
            </a:r>
            <a:endParaRPr lang="en-US" sz="1603" dirty="0"/>
          </a:p>
        </p:txBody>
      </p:sp>
      <p:sp>
        <p:nvSpPr>
          <p:cNvPr id="9" name="Shape 5"/>
          <p:cNvSpPr/>
          <p:nvPr/>
        </p:nvSpPr>
        <p:spPr>
          <a:xfrm>
            <a:off x="712351" y="4850011"/>
            <a:ext cx="7719298" cy="2165271"/>
          </a:xfrm>
          <a:prstGeom prst="roundRect">
            <a:avLst>
              <a:gd name="adj" fmla="val 3948"/>
            </a:avLst>
          </a:prstGeom>
          <a:solidFill>
            <a:srgbClr val="F7EDD4"/>
          </a:solidFill>
          <a:ln w="7620">
            <a:solidFill>
              <a:srgbClr val="DDD3BA"/>
            </a:solidFill>
            <a:prstDash val="solid"/>
          </a:ln>
        </p:spPr>
      </p:sp>
      <p:sp>
        <p:nvSpPr>
          <p:cNvPr id="10" name="Text 6"/>
          <p:cNvSpPr/>
          <p:nvPr/>
        </p:nvSpPr>
        <p:spPr>
          <a:xfrm>
            <a:off x="923449" y="5061109"/>
            <a:ext cx="2544247" cy="318016"/>
          </a:xfrm>
          <a:prstGeom prst="rect">
            <a:avLst/>
          </a:prstGeom>
          <a:noFill/>
          <a:ln/>
        </p:spPr>
        <p:txBody>
          <a:bodyPr wrap="none" rtlCol="0" anchor="t"/>
          <a:lstStyle/>
          <a:p>
            <a:pPr marL="0" indent="0">
              <a:lnSpc>
                <a:spcPts val="2504"/>
              </a:lnSpc>
              <a:buNone/>
            </a:pPr>
            <a:r>
              <a:rPr lang="en-US" sz="2003" dirty="0">
                <a:solidFill>
                  <a:srgbClr val="454240"/>
                </a:solidFill>
                <a:latin typeface="Libre Baskerville" pitchFamily="34" charset="0"/>
                <a:ea typeface="Libre Baskerville" pitchFamily="34" charset="-122"/>
                <a:cs typeface="Libre Baskerville" pitchFamily="34" charset="-120"/>
              </a:rPr>
              <a:t>Problématique</a:t>
            </a:r>
            <a:endParaRPr lang="en-US" sz="2003" dirty="0"/>
          </a:p>
        </p:txBody>
      </p:sp>
      <p:sp>
        <p:nvSpPr>
          <p:cNvPr id="11" name="Text 7"/>
          <p:cNvSpPr/>
          <p:nvPr/>
        </p:nvSpPr>
        <p:spPr>
          <a:xfrm>
            <a:off x="923449" y="5501164"/>
            <a:ext cx="7297103" cy="1303020"/>
          </a:xfrm>
          <a:prstGeom prst="rect">
            <a:avLst/>
          </a:prstGeom>
          <a:noFill/>
          <a:ln/>
        </p:spPr>
        <p:txBody>
          <a:bodyPr wrap="square" rtlCol="0" anchor="t"/>
          <a:lstStyle/>
          <a:p>
            <a:pPr marL="0" indent="0">
              <a:lnSpc>
                <a:spcPts val="2564"/>
              </a:lnSpc>
              <a:buNone/>
            </a:pPr>
            <a:r>
              <a:rPr lang="en-US" sz="1603" dirty="0">
                <a:solidFill>
                  <a:srgbClr val="454240"/>
                </a:solidFill>
                <a:latin typeface="DM Sans" pitchFamily="34" charset="0"/>
                <a:ea typeface="DM Sans" pitchFamily="34" charset="-122"/>
                <a:cs typeface="DM Sans" pitchFamily="34" charset="-120"/>
              </a:rPr>
              <a:t>Comment fournir aux administrateurs de sécurité un outil capable de </a:t>
            </a:r>
            <a:r>
              <a:rPr lang="en-US" sz="1603" dirty="0" err="1">
                <a:solidFill>
                  <a:srgbClr val="454240"/>
                </a:solidFill>
                <a:latin typeface="DM Sans" pitchFamily="34" charset="0"/>
                <a:ea typeface="DM Sans" pitchFamily="34" charset="-122"/>
                <a:cs typeface="DM Sans" pitchFamily="34" charset="-120"/>
              </a:rPr>
              <a:t>traiter</a:t>
            </a:r>
            <a:r>
              <a:rPr lang="en-US" sz="1603" dirty="0">
                <a:solidFill>
                  <a:srgbClr val="454240"/>
                </a:solidFill>
                <a:latin typeface="DM Sans" pitchFamily="34" charset="0"/>
                <a:ea typeface="DM Sans" pitchFamily="34" charset="-122"/>
                <a:cs typeface="DM Sans" pitchFamily="34" charset="-120"/>
              </a:rPr>
              <a:t> un grand volume de CVEs, de les analyser en profondeur par rapport à la configuration spécifique du système, et de fournir des recommandations basées sur les meilleures pratiques en cybersécurité ?</a:t>
            </a:r>
            <a:endParaRPr lang="en-US" sz="160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219200"/>
            <a:ext cx="6339483"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Présentation de l'Application</a:t>
            </a:r>
            <a:endParaRPr lang="en-US" sz="3402" dirty="0"/>
          </a:p>
        </p:txBody>
      </p:sp>
      <p:sp>
        <p:nvSpPr>
          <p:cNvPr id="6" name="Shape 2"/>
          <p:cNvSpPr/>
          <p:nvPr/>
        </p:nvSpPr>
        <p:spPr>
          <a:xfrm>
            <a:off x="852607" y="2018467"/>
            <a:ext cx="22860" cy="4991814"/>
          </a:xfrm>
          <a:prstGeom prst="roundRect">
            <a:avLst>
              <a:gd name="adj" fmla="val 317520"/>
            </a:avLst>
          </a:prstGeom>
          <a:solidFill>
            <a:srgbClr val="DDD3BA"/>
          </a:solidFill>
          <a:ln/>
        </p:spPr>
      </p:sp>
      <p:sp>
        <p:nvSpPr>
          <p:cNvPr id="7" name="Shape 3"/>
          <p:cNvSpPr/>
          <p:nvPr/>
        </p:nvSpPr>
        <p:spPr>
          <a:xfrm>
            <a:off x="1035546" y="2395657"/>
            <a:ext cx="604837" cy="22860"/>
          </a:xfrm>
          <a:prstGeom prst="roundRect">
            <a:avLst>
              <a:gd name="adj" fmla="val 317520"/>
            </a:avLst>
          </a:prstGeom>
          <a:solidFill>
            <a:srgbClr val="DDD3BA"/>
          </a:solidFill>
          <a:ln/>
        </p:spPr>
      </p:sp>
      <p:sp>
        <p:nvSpPr>
          <p:cNvPr id="8" name="Shape 4"/>
          <p:cNvSpPr/>
          <p:nvPr/>
        </p:nvSpPr>
        <p:spPr>
          <a:xfrm>
            <a:off x="669667" y="2212777"/>
            <a:ext cx="388739" cy="388739"/>
          </a:xfrm>
          <a:prstGeom prst="roundRect">
            <a:avLst>
              <a:gd name="adj" fmla="val 18672"/>
            </a:avLst>
          </a:prstGeom>
          <a:solidFill>
            <a:srgbClr val="F7EDD4"/>
          </a:solidFill>
          <a:ln w="7620">
            <a:solidFill>
              <a:srgbClr val="DDD3BA"/>
            </a:solidFill>
            <a:prstDash val="solid"/>
          </a:ln>
        </p:spPr>
      </p:sp>
      <p:sp>
        <p:nvSpPr>
          <p:cNvPr id="9" name="Text 5"/>
          <p:cNvSpPr/>
          <p:nvPr/>
        </p:nvSpPr>
        <p:spPr>
          <a:xfrm>
            <a:off x="806232" y="2277547"/>
            <a:ext cx="115610"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1</a:t>
            </a:r>
            <a:endParaRPr lang="en-US" sz="2041" dirty="0"/>
          </a:p>
        </p:txBody>
      </p:sp>
      <p:sp>
        <p:nvSpPr>
          <p:cNvPr id="10" name="Text 6"/>
          <p:cNvSpPr/>
          <p:nvPr/>
        </p:nvSpPr>
        <p:spPr>
          <a:xfrm>
            <a:off x="1814513" y="2191226"/>
            <a:ext cx="3057049"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Automatisation de l'Analyse</a:t>
            </a:r>
            <a:endParaRPr lang="en-US" sz="1701" dirty="0"/>
          </a:p>
        </p:txBody>
      </p:sp>
      <p:sp>
        <p:nvSpPr>
          <p:cNvPr id="11" name="Text 7"/>
          <p:cNvSpPr/>
          <p:nvPr/>
        </p:nvSpPr>
        <p:spPr>
          <a:xfrm>
            <a:off x="1814513" y="2564725"/>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L'application utilise le Graph RAG pour relier les vulnérabilités aux configurations spécifiques du système, permettant d'identifier non seulement les menaces directes, mais aussi les relations complexes entre différentes menaces.</a:t>
            </a:r>
            <a:endParaRPr lang="en-US" sz="1361" dirty="0"/>
          </a:p>
        </p:txBody>
      </p:sp>
      <p:sp>
        <p:nvSpPr>
          <p:cNvPr id="12" name="Shape 8"/>
          <p:cNvSpPr/>
          <p:nvPr/>
        </p:nvSpPr>
        <p:spPr>
          <a:xfrm>
            <a:off x="1035546" y="4117181"/>
            <a:ext cx="604837" cy="22860"/>
          </a:xfrm>
          <a:prstGeom prst="roundRect">
            <a:avLst>
              <a:gd name="adj" fmla="val 317520"/>
            </a:avLst>
          </a:prstGeom>
          <a:solidFill>
            <a:srgbClr val="DDD3BA"/>
          </a:solidFill>
          <a:ln/>
        </p:spPr>
      </p:sp>
      <p:sp>
        <p:nvSpPr>
          <p:cNvPr id="13" name="Shape 9"/>
          <p:cNvSpPr/>
          <p:nvPr/>
        </p:nvSpPr>
        <p:spPr>
          <a:xfrm>
            <a:off x="669667" y="3934301"/>
            <a:ext cx="388739" cy="388739"/>
          </a:xfrm>
          <a:prstGeom prst="roundRect">
            <a:avLst>
              <a:gd name="adj" fmla="val 18672"/>
            </a:avLst>
          </a:prstGeom>
          <a:solidFill>
            <a:srgbClr val="F7EDD4"/>
          </a:solidFill>
          <a:ln w="7620">
            <a:solidFill>
              <a:srgbClr val="DDD3BA"/>
            </a:solidFill>
            <a:prstDash val="solid"/>
          </a:ln>
        </p:spPr>
      </p:sp>
      <p:sp>
        <p:nvSpPr>
          <p:cNvPr id="14" name="Text 10"/>
          <p:cNvSpPr/>
          <p:nvPr/>
        </p:nvSpPr>
        <p:spPr>
          <a:xfrm>
            <a:off x="784086" y="3999071"/>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2</a:t>
            </a:r>
            <a:endParaRPr lang="en-US" sz="2041" dirty="0"/>
          </a:p>
        </p:txBody>
      </p:sp>
      <p:sp>
        <p:nvSpPr>
          <p:cNvPr id="15" name="Text 11"/>
          <p:cNvSpPr/>
          <p:nvPr/>
        </p:nvSpPr>
        <p:spPr>
          <a:xfrm>
            <a:off x="1814513" y="3912751"/>
            <a:ext cx="2335649"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Analyse Approfondie</a:t>
            </a:r>
            <a:endParaRPr lang="en-US" sz="1701" dirty="0"/>
          </a:p>
        </p:txBody>
      </p:sp>
      <p:sp>
        <p:nvSpPr>
          <p:cNvPr id="16" name="Text 12"/>
          <p:cNvSpPr/>
          <p:nvPr/>
        </p:nvSpPr>
        <p:spPr>
          <a:xfrm>
            <a:off x="1814513" y="4286250"/>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L'application compare chaque CVE détectée avec la configuration du système de </a:t>
            </a:r>
            <a:r>
              <a:rPr lang="en-US" sz="1361" dirty="0" err="1">
                <a:solidFill>
                  <a:srgbClr val="454240"/>
                </a:solidFill>
                <a:latin typeface="DM Sans" pitchFamily="34" charset="0"/>
                <a:ea typeface="DM Sans" pitchFamily="34" charset="-122"/>
                <a:cs typeface="DM Sans" pitchFamily="34" charset="-120"/>
              </a:rPr>
              <a:t>l'utilisateur</a:t>
            </a:r>
            <a:r>
              <a:rPr lang="en-US" sz="1361" dirty="0">
                <a:solidFill>
                  <a:srgbClr val="454240"/>
                </a:solidFill>
                <a:latin typeface="DM Sans" pitchFamily="34" charset="0"/>
                <a:ea typeface="DM Sans" pitchFamily="34" charset="-122"/>
                <a:cs typeface="DM Sans" pitchFamily="34" charset="-120"/>
              </a:rPr>
              <a:t> pour évaluer l'impact potentiel et adapter les recommandations en conséquence.</a:t>
            </a:r>
            <a:endParaRPr lang="en-US" sz="1361" dirty="0"/>
          </a:p>
        </p:txBody>
      </p:sp>
      <p:sp>
        <p:nvSpPr>
          <p:cNvPr id="17" name="Shape 13"/>
          <p:cNvSpPr/>
          <p:nvPr/>
        </p:nvSpPr>
        <p:spPr>
          <a:xfrm>
            <a:off x="1035546" y="5838706"/>
            <a:ext cx="604837" cy="22860"/>
          </a:xfrm>
          <a:prstGeom prst="roundRect">
            <a:avLst>
              <a:gd name="adj" fmla="val 317520"/>
            </a:avLst>
          </a:prstGeom>
          <a:solidFill>
            <a:srgbClr val="DDD3BA"/>
          </a:solidFill>
          <a:ln/>
        </p:spPr>
      </p:sp>
      <p:sp>
        <p:nvSpPr>
          <p:cNvPr id="18" name="Shape 14"/>
          <p:cNvSpPr/>
          <p:nvPr/>
        </p:nvSpPr>
        <p:spPr>
          <a:xfrm>
            <a:off x="669667" y="5655826"/>
            <a:ext cx="388739" cy="388739"/>
          </a:xfrm>
          <a:prstGeom prst="roundRect">
            <a:avLst>
              <a:gd name="adj" fmla="val 18672"/>
            </a:avLst>
          </a:prstGeom>
          <a:solidFill>
            <a:srgbClr val="F7EDD4"/>
          </a:solidFill>
          <a:ln w="7620">
            <a:solidFill>
              <a:srgbClr val="DDD3BA"/>
            </a:solidFill>
            <a:prstDash val="solid"/>
          </a:ln>
        </p:spPr>
      </p:sp>
      <p:sp>
        <p:nvSpPr>
          <p:cNvPr id="19" name="Text 15"/>
          <p:cNvSpPr/>
          <p:nvPr/>
        </p:nvSpPr>
        <p:spPr>
          <a:xfrm>
            <a:off x="784086" y="5720596"/>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3</a:t>
            </a:r>
            <a:endParaRPr lang="en-US" sz="2041" dirty="0"/>
          </a:p>
        </p:txBody>
      </p:sp>
      <p:sp>
        <p:nvSpPr>
          <p:cNvPr id="20" name="Text 16"/>
          <p:cNvSpPr/>
          <p:nvPr/>
        </p:nvSpPr>
        <p:spPr>
          <a:xfrm>
            <a:off x="1814513" y="5634276"/>
            <a:ext cx="3764994"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Recommandations Personnalisées</a:t>
            </a:r>
            <a:endParaRPr lang="en-US" sz="1701" dirty="0"/>
          </a:p>
        </p:txBody>
      </p:sp>
      <p:sp>
        <p:nvSpPr>
          <p:cNvPr id="21" name="Text 17"/>
          <p:cNvSpPr/>
          <p:nvPr/>
        </p:nvSpPr>
        <p:spPr>
          <a:xfrm>
            <a:off x="1814513" y="6007775"/>
            <a:ext cx="6724650" cy="829747"/>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Pour chaque vulnérabilité, l'application fournit des recommandations adaptées, </a:t>
            </a:r>
            <a:r>
              <a:rPr lang="en-US" sz="1361" dirty="0" err="1">
                <a:solidFill>
                  <a:srgbClr val="454240"/>
                </a:solidFill>
                <a:latin typeface="DM Sans" pitchFamily="34" charset="0"/>
                <a:ea typeface="DM Sans" pitchFamily="34" charset="-122"/>
                <a:cs typeface="DM Sans" pitchFamily="34" charset="-120"/>
              </a:rPr>
              <a:t>incluant</a:t>
            </a:r>
            <a:r>
              <a:rPr lang="en-US" sz="1361" dirty="0">
                <a:solidFill>
                  <a:srgbClr val="454240"/>
                </a:solidFill>
                <a:latin typeface="DM Sans" pitchFamily="34" charset="0"/>
                <a:ea typeface="DM Sans" pitchFamily="34" charset="-122"/>
                <a:cs typeface="DM Sans" pitchFamily="34" charset="-120"/>
              </a:rPr>
              <a:t> des solutions telles que l'application de correctifs ou des mesures de mitigation.</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txBody>
          <a:bodyPr/>
          <a:lstStyle/>
          <a:p>
            <a:endParaRPr lang="fr-FR" dirty="0"/>
          </a:p>
        </p:txBody>
      </p:sp>
      <p:sp>
        <p:nvSpPr>
          <p:cNvPr id="4" name="Text 1"/>
          <p:cNvSpPr/>
          <p:nvPr/>
        </p:nvSpPr>
        <p:spPr>
          <a:xfrm>
            <a:off x="864037" y="1224677"/>
            <a:ext cx="6684526" cy="771525"/>
          </a:xfrm>
          <a:prstGeom prst="rect">
            <a:avLst/>
          </a:prstGeom>
          <a:noFill/>
          <a:ln/>
        </p:spPr>
        <p:txBody>
          <a:bodyPr wrap="non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Besoins Fonctionnels</a:t>
            </a:r>
            <a:endParaRPr lang="en-US" sz="4860" dirty="0"/>
          </a:p>
        </p:txBody>
      </p:sp>
      <p:sp>
        <p:nvSpPr>
          <p:cNvPr id="5" name="Text 2"/>
          <p:cNvSpPr/>
          <p:nvPr/>
        </p:nvSpPr>
        <p:spPr>
          <a:xfrm>
            <a:off x="864037" y="2613303"/>
            <a:ext cx="3898821" cy="771525"/>
          </a:xfrm>
          <a:prstGeom prst="rect">
            <a:avLst/>
          </a:prstGeom>
          <a:noFill/>
          <a:ln/>
        </p:spPr>
        <p:txBody>
          <a:bodyPr wrap="squar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Automatisation de l'Analyse des CVEs</a:t>
            </a:r>
            <a:endParaRPr lang="en-US" sz="2430" dirty="0"/>
          </a:p>
        </p:txBody>
      </p:sp>
      <p:sp>
        <p:nvSpPr>
          <p:cNvPr id="6" name="Text 3"/>
          <p:cNvSpPr/>
          <p:nvPr/>
        </p:nvSpPr>
        <p:spPr>
          <a:xfrm>
            <a:off x="864037" y="3631644"/>
            <a:ext cx="3898821" cy="276534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L'application doit être capable d'analyser quotidiennement un grand volume de CVEs, en utilisant le Graph RAG pour </a:t>
            </a:r>
            <a:r>
              <a:rPr lang="en-US" sz="1944" dirty="0" err="1">
                <a:solidFill>
                  <a:srgbClr val="454240"/>
                </a:solidFill>
                <a:latin typeface="DM Sans" pitchFamily="34" charset="0"/>
                <a:ea typeface="DM Sans" pitchFamily="34" charset="-122"/>
                <a:cs typeface="DM Sans" pitchFamily="34" charset="-120"/>
              </a:rPr>
              <a:t>relier</a:t>
            </a:r>
            <a:r>
              <a:rPr lang="en-US" sz="1944" dirty="0">
                <a:solidFill>
                  <a:srgbClr val="454240"/>
                </a:solidFill>
                <a:latin typeface="DM Sans" pitchFamily="34" charset="0"/>
                <a:ea typeface="DM Sans" pitchFamily="34" charset="-122"/>
                <a:cs typeface="DM Sans" pitchFamily="34" charset="-120"/>
              </a:rPr>
              <a:t> les </a:t>
            </a:r>
            <a:r>
              <a:rPr lang="en-US" sz="1944" dirty="0" err="1">
                <a:solidFill>
                  <a:srgbClr val="454240"/>
                </a:solidFill>
                <a:latin typeface="DM Sans" pitchFamily="34" charset="0"/>
                <a:ea typeface="DM Sans" pitchFamily="34" charset="-122"/>
                <a:cs typeface="DM Sans" pitchFamily="34" charset="-120"/>
              </a:rPr>
              <a:t>vulnérabilités</a:t>
            </a:r>
            <a:r>
              <a:rPr lang="en-US" sz="1944" dirty="0">
                <a:solidFill>
                  <a:srgbClr val="454240"/>
                </a:solidFill>
                <a:latin typeface="DM Sans" pitchFamily="34" charset="0"/>
                <a:ea typeface="DM Sans" pitchFamily="34" charset="-122"/>
                <a:cs typeface="DM Sans" pitchFamily="34" charset="-120"/>
              </a:rPr>
              <a:t> aux configurations spécifiques du système.</a:t>
            </a:r>
            <a:endParaRPr lang="en-US" sz="1944" dirty="0"/>
          </a:p>
        </p:txBody>
      </p:sp>
      <p:sp>
        <p:nvSpPr>
          <p:cNvPr id="7" name="Text 4"/>
          <p:cNvSpPr/>
          <p:nvPr/>
        </p:nvSpPr>
        <p:spPr>
          <a:xfrm>
            <a:off x="5372695" y="2613303"/>
            <a:ext cx="3898821" cy="1157288"/>
          </a:xfrm>
          <a:prstGeom prst="rect">
            <a:avLst/>
          </a:prstGeom>
          <a:noFill/>
          <a:ln/>
        </p:spPr>
        <p:txBody>
          <a:bodyPr wrap="squar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Analyse Approfondie de la Configuration Système</a:t>
            </a:r>
            <a:endParaRPr lang="en-US" sz="2430" dirty="0"/>
          </a:p>
        </p:txBody>
      </p:sp>
      <p:sp>
        <p:nvSpPr>
          <p:cNvPr id="8" name="Text 5"/>
          <p:cNvSpPr/>
          <p:nvPr/>
        </p:nvSpPr>
        <p:spPr>
          <a:xfrm>
            <a:off x="5365789" y="3618548"/>
            <a:ext cx="3898821" cy="276534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L'application doit comparer chaque CVE détectée avec la configuration du système de l'utilisateur pour évaluer l'impact potentiel et adapter les recommandations en conséquence.</a:t>
            </a:r>
            <a:endParaRPr lang="en-US" sz="1944" dirty="0"/>
          </a:p>
        </p:txBody>
      </p:sp>
      <p:sp>
        <p:nvSpPr>
          <p:cNvPr id="9" name="Text 6"/>
          <p:cNvSpPr/>
          <p:nvPr/>
        </p:nvSpPr>
        <p:spPr>
          <a:xfrm>
            <a:off x="9881354" y="2613303"/>
            <a:ext cx="3898821" cy="1157288"/>
          </a:xfrm>
          <a:prstGeom prst="rect">
            <a:avLst/>
          </a:prstGeom>
          <a:noFill/>
          <a:ln/>
        </p:spPr>
        <p:txBody>
          <a:bodyPr wrap="squar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Génération de Recommandations Personnalisées</a:t>
            </a:r>
            <a:endParaRPr lang="en-US" sz="2430" dirty="0"/>
          </a:p>
        </p:txBody>
      </p:sp>
      <p:sp>
        <p:nvSpPr>
          <p:cNvPr id="10" name="Text 7"/>
          <p:cNvSpPr/>
          <p:nvPr/>
        </p:nvSpPr>
        <p:spPr>
          <a:xfrm>
            <a:off x="9881354" y="4017407"/>
            <a:ext cx="3898821" cy="2370296"/>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Pour chaque vulnérabilité, l'application doit fournir des recommandations adaptées, incluant des solutions telles que l'application de correctifs ou des mesures de mitigation.</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214080"/>
            <a:ext cx="5758458"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Besoins Non Fonctionnels</a:t>
            </a:r>
            <a:endParaRPr lang="en-US" sz="3402" dirty="0"/>
          </a:p>
        </p:txBody>
      </p:sp>
      <p:sp>
        <p:nvSpPr>
          <p:cNvPr id="6" name="Shape 2"/>
          <p:cNvSpPr/>
          <p:nvPr/>
        </p:nvSpPr>
        <p:spPr>
          <a:xfrm>
            <a:off x="6091238" y="2207657"/>
            <a:ext cx="388739" cy="388739"/>
          </a:xfrm>
          <a:prstGeom prst="roundRect">
            <a:avLst>
              <a:gd name="adj" fmla="val 18672"/>
            </a:avLst>
          </a:prstGeom>
          <a:solidFill>
            <a:srgbClr val="F7EDD4"/>
          </a:solidFill>
          <a:ln w="7620">
            <a:solidFill>
              <a:srgbClr val="DDD3BA"/>
            </a:solidFill>
            <a:prstDash val="solid"/>
          </a:ln>
        </p:spPr>
      </p:sp>
      <p:sp>
        <p:nvSpPr>
          <p:cNvPr id="7" name="Text 3"/>
          <p:cNvSpPr/>
          <p:nvPr/>
        </p:nvSpPr>
        <p:spPr>
          <a:xfrm>
            <a:off x="6227802" y="2272427"/>
            <a:ext cx="115610"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1</a:t>
            </a:r>
            <a:endParaRPr lang="en-US" sz="2041" dirty="0"/>
          </a:p>
        </p:txBody>
      </p:sp>
      <p:sp>
        <p:nvSpPr>
          <p:cNvPr id="8" name="Text 4"/>
          <p:cNvSpPr/>
          <p:nvPr/>
        </p:nvSpPr>
        <p:spPr>
          <a:xfrm>
            <a:off x="6652736" y="2207657"/>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Scalabilité</a:t>
            </a:r>
            <a:endParaRPr lang="en-US" sz="1701" dirty="0"/>
          </a:p>
        </p:txBody>
      </p:sp>
      <p:sp>
        <p:nvSpPr>
          <p:cNvPr id="9" name="Text 5"/>
          <p:cNvSpPr/>
          <p:nvPr/>
        </p:nvSpPr>
        <p:spPr>
          <a:xfrm>
            <a:off x="6652736" y="2581156"/>
            <a:ext cx="7372826" cy="553164"/>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L'application doit pouvoir évoluer pour gérer un nombre croissant de vulnérabilités et de systèmes, tout en maintenant des performances optimales.</a:t>
            </a:r>
            <a:endParaRPr lang="en-US" sz="1361" dirty="0"/>
          </a:p>
        </p:txBody>
      </p:sp>
      <p:sp>
        <p:nvSpPr>
          <p:cNvPr id="10" name="Shape 6"/>
          <p:cNvSpPr/>
          <p:nvPr/>
        </p:nvSpPr>
        <p:spPr>
          <a:xfrm>
            <a:off x="6091238" y="3501390"/>
            <a:ext cx="388739" cy="388739"/>
          </a:xfrm>
          <a:prstGeom prst="roundRect">
            <a:avLst>
              <a:gd name="adj" fmla="val 18672"/>
            </a:avLst>
          </a:prstGeom>
          <a:solidFill>
            <a:srgbClr val="F7EDD4"/>
          </a:solidFill>
          <a:ln w="7620">
            <a:solidFill>
              <a:srgbClr val="DDD3BA"/>
            </a:solidFill>
            <a:prstDash val="solid"/>
          </a:ln>
        </p:spPr>
      </p:sp>
      <p:sp>
        <p:nvSpPr>
          <p:cNvPr id="11" name="Text 7"/>
          <p:cNvSpPr/>
          <p:nvPr/>
        </p:nvSpPr>
        <p:spPr>
          <a:xfrm>
            <a:off x="6205657" y="3566160"/>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2</a:t>
            </a:r>
            <a:endParaRPr lang="en-US" sz="2041" dirty="0"/>
          </a:p>
        </p:txBody>
      </p:sp>
      <p:sp>
        <p:nvSpPr>
          <p:cNvPr id="12" name="Text 8"/>
          <p:cNvSpPr/>
          <p:nvPr/>
        </p:nvSpPr>
        <p:spPr>
          <a:xfrm>
            <a:off x="6652736" y="3501390"/>
            <a:ext cx="2372558"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Sécurité des Données</a:t>
            </a:r>
            <a:endParaRPr lang="en-US" sz="1701" dirty="0"/>
          </a:p>
        </p:txBody>
      </p:sp>
      <p:sp>
        <p:nvSpPr>
          <p:cNvPr id="13" name="Text 9"/>
          <p:cNvSpPr/>
          <p:nvPr/>
        </p:nvSpPr>
        <p:spPr>
          <a:xfrm>
            <a:off x="6652736" y="3874889"/>
            <a:ext cx="7372826" cy="553164"/>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Toutes les informations traitées doivent être protégées, assurant la confidentialité et l'intégrité des données sensibles.</a:t>
            </a:r>
            <a:endParaRPr lang="en-US" sz="1361" dirty="0"/>
          </a:p>
        </p:txBody>
      </p:sp>
      <p:sp>
        <p:nvSpPr>
          <p:cNvPr id="14" name="Shape 10"/>
          <p:cNvSpPr/>
          <p:nvPr/>
        </p:nvSpPr>
        <p:spPr>
          <a:xfrm>
            <a:off x="6091238" y="4795123"/>
            <a:ext cx="388739" cy="388739"/>
          </a:xfrm>
          <a:prstGeom prst="roundRect">
            <a:avLst>
              <a:gd name="adj" fmla="val 18672"/>
            </a:avLst>
          </a:prstGeom>
          <a:solidFill>
            <a:srgbClr val="F7EDD4"/>
          </a:solidFill>
          <a:ln w="7620">
            <a:solidFill>
              <a:srgbClr val="DDD3BA"/>
            </a:solidFill>
            <a:prstDash val="solid"/>
          </a:ln>
        </p:spPr>
      </p:sp>
      <p:sp>
        <p:nvSpPr>
          <p:cNvPr id="15" name="Text 11"/>
          <p:cNvSpPr/>
          <p:nvPr/>
        </p:nvSpPr>
        <p:spPr>
          <a:xfrm>
            <a:off x="6205657" y="4859893"/>
            <a:ext cx="159782"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3</a:t>
            </a:r>
            <a:endParaRPr lang="en-US" sz="2041" dirty="0"/>
          </a:p>
        </p:txBody>
      </p:sp>
      <p:sp>
        <p:nvSpPr>
          <p:cNvPr id="16" name="Text 12"/>
          <p:cNvSpPr/>
          <p:nvPr/>
        </p:nvSpPr>
        <p:spPr>
          <a:xfrm>
            <a:off x="6652736" y="4795123"/>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Fiabilité</a:t>
            </a:r>
            <a:endParaRPr lang="en-US" sz="1701" dirty="0"/>
          </a:p>
        </p:txBody>
      </p:sp>
      <p:sp>
        <p:nvSpPr>
          <p:cNvPr id="17" name="Text 13"/>
          <p:cNvSpPr/>
          <p:nvPr/>
        </p:nvSpPr>
        <p:spPr>
          <a:xfrm>
            <a:off x="6652736" y="5168622"/>
            <a:ext cx="7372826" cy="553164"/>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Le système doit être disponible en permanence, permettant une surveillance continue et une réponse rapide aux nouvelles menaces.</a:t>
            </a:r>
            <a:endParaRPr lang="en-US" sz="1361" dirty="0"/>
          </a:p>
        </p:txBody>
      </p:sp>
      <p:sp>
        <p:nvSpPr>
          <p:cNvPr id="18" name="Shape 14"/>
          <p:cNvSpPr/>
          <p:nvPr/>
        </p:nvSpPr>
        <p:spPr>
          <a:xfrm>
            <a:off x="6091238" y="6088856"/>
            <a:ext cx="388739" cy="388739"/>
          </a:xfrm>
          <a:prstGeom prst="roundRect">
            <a:avLst>
              <a:gd name="adj" fmla="val 18672"/>
            </a:avLst>
          </a:prstGeom>
          <a:solidFill>
            <a:srgbClr val="F7EDD4"/>
          </a:solidFill>
          <a:ln w="7620">
            <a:solidFill>
              <a:srgbClr val="DDD3BA"/>
            </a:solidFill>
            <a:prstDash val="solid"/>
          </a:ln>
        </p:spPr>
      </p:sp>
      <p:sp>
        <p:nvSpPr>
          <p:cNvPr id="19" name="Text 15"/>
          <p:cNvSpPr/>
          <p:nvPr/>
        </p:nvSpPr>
        <p:spPr>
          <a:xfrm>
            <a:off x="6209705" y="6153626"/>
            <a:ext cx="151686" cy="259199"/>
          </a:xfrm>
          <a:prstGeom prst="rect">
            <a:avLst/>
          </a:prstGeom>
          <a:noFill/>
          <a:ln/>
        </p:spPr>
        <p:txBody>
          <a:bodyPr wrap="none" rtlCol="0" anchor="t"/>
          <a:lstStyle/>
          <a:p>
            <a:pPr marL="0" indent="0" algn="ctr">
              <a:lnSpc>
                <a:spcPts val="2041"/>
              </a:lnSpc>
              <a:buNone/>
            </a:pPr>
            <a:r>
              <a:rPr lang="en-US" sz="2041" dirty="0">
                <a:solidFill>
                  <a:srgbClr val="454240"/>
                </a:solidFill>
                <a:latin typeface="Libre Baskerville" pitchFamily="34" charset="0"/>
                <a:ea typeface="Libre Baskerville" pitchFamily="34" charset="-122"/>
                <a:cs typeface="Libre Baskerville" pitchFamily="34" charset="-120"/>
              </a:rPr>
              <a:t>4</a:t>
            </a:r>
            <a:endParaRPr lang="en-US" sz="2041" dirty="0"/>
          </a:p>
        </p:txBody>
      </p:sp>
      <p:sp>
        <p:nvSpPr>
          <p:cNvPr id="20" name="Text 16"/>
          <p:cNvSpPr/>
          <p:nvPr/>
        </p:nvSpPr>
        <p:spPr>
          <a:xfrm>
            <a:off x="6652736" y="6088856"/>
            <a:ext cx="2160270" cy="269915"/>
          </a:xfrm>
          <a:prstGeom prst="rect">
            <a:avLst/>
          </a:prstGeom>
          <a:noFill/>
          <a:ln/>
        </p:spPr>
        <p:txBody>
          <a:bodyPr wrap="none" rtlCol="0" anchor="t"/>
          <a:lstStyle/>
          <a:p>
            <a:pPr marL="0" indent="0">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Performance</a:t>
            </a:r>
            <a:endParaRPr lang="en-US" sz="1701" dirty="0"/>
          </a:p>
        </p:txBody>
      </p:sp>
      <p:sp>
        <p:nvSpPr>
          <p:cNvPr id="21" name="Text 17"/>
          <p:cNvSpPr/>
          <p:nvPr/>
        </p:nvSpPr>
        <p:spPr>
          <a:xfrm>
            <a:off x="6652736" y="6462355"/>
            <a:ext cx="7372826" cy="553164"/>
          </a:xfrm>
          <a:prstGeom prst="rect">
            <a:avLst/>
          </a:prstGeom>
          <a:noFill/>
          <a:ln/>
        </p:spPr>
        <p:txBody>
          <a:bodyPr wrap="square" rtlCol="0" anchor="t"/>
          <a:lstStyle/>
          <a:p>
            <a:pPr marL="0" indent="0">
              <a:lnSpc>
                <a:spcPts val="2177"/>
              </a:lnSpc>
              <a:buNone/>
            </a:pPr>
            <a:r>
              <a:rPr lang="en-US" sz="1361" dirty="0">
                <a:solidFill>
                  <a:srgbClr val="454240"/>
                </a:solidFill>
                <a:latin typeface="DM Sans" pitchFamily="34" charset="0"/>
                <a:ea typeface="DM Sans" pitchFamily="34" charset="-122"/>
                <a:cs typeface="DM Sans" pitchFamily="34" charset="-120"/>
              </a:rPr>
              <a:t>L'analyse des CVEs et la génération des recommandations doivent être réalisées en temps réel, sans affecter les performances globales du système.</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6042" y="0"/>
            <a:ext cx="14630400" cy="9430345"/>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0" y="0"/>
            <a:ext cx="5486400" cy="9430345"/>
          </a:xfrm>
          <a:prstGeom prst="rect">
            <a:avLst/>
          </a:prstGeom>
        </p:spPr>
      </p:pic>
      <p:sp>
        <p:nvSpPr>
          <p:cNvPr id="5" name="Text 1"/>
          <p:cNvSpPr/>
          <p:nvPr/>
        </p:nvSpPr>
        <p:spPr>
          <a:xfrm>
            <a:off x="6091238" y="475178"/>
            <a:ext cx="6927771" cy="540068"/>
          </a:xfrm>
          <a:prstGeom prst="rect">
            <a:avLst/>
          </a:prstGeom>
          <a:noFill/>
          <a:ln/>
        </p:spPr>
        <p:txBody>
          <a:bodyPr wrap="none" rtlCol="0" anchor="t"/>
          <a:lstStyle/>
          <a:p>
            <a:pPr marL="0" indent="0">
              <a:lnSpc>
                <a:spcPts val="4253"/>
              </a:lnSpc>
              <a:buNone/>
            </a:pPr>
            <a:r>
              <a:rPr lang="en-US" sz="3402" dirty="0">
                <a:solidFill>
                  <a:srgbClr val="5C4E3D"/>
                </a:solidFill>
                <a:latin typeface="Libre Baskerville" pitchFamily="34" charset="0"/>
                <a:ea typeface="Libre Baskerville" pitchFamily="34" charset="-122"/>
                <a:cs typeface="Libre Baskerville" pitchFamily="34" charset="-120"/>
              </a:rPr>
              <a:t>Démonstration de l'Application</a:t>
            </a:r>
            <a:endParaRPr lang="en-US" sz="3402" dirty="0"/>
          </a:p>
        </p:txBody>
      </p:sp>
      <p:pic>
        <p:nvPicPr>
          <p:cNvPr id="6" name="Image 2" descr="preencoded.png"/>
          <p:cNvPicPr>
            <a:picLocks noChangeAspect="1"/>
          </p:cNvPicPr>
          <p:nvPr/>
        </p:nvPicPr>
        <p:blipFill>
          <a:blip r:embed="rId5"/>
          <a:stretch>
            <a:fillRect/>
          </a:stretch>
        </p:blipFill>
        <p:spPr>
          <a:xfrm>
            <a:off x="6091238" y="1274445"/>
            <a:ext cx="431959" cy="431959"/>
          </a:xfrm>
          <a:prstGeom prst="rect">
            <a:avLst/>
          </a:prstGeom>
        </p:spPr>
      </p:pic>
      <p:sp>
        <p:nvSpPr>
          <p:cNvPr id="7" name="Text 2"/>
          <p:cNvSpPr/>
          <p:nvPr/>
        </p:nvSpPr>
        <p:spPr>
          <a:xfrm>
            <a:off x="6059706" y="1717891"/>
            <a:ext cx="216027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Graph RAG</a:t>
            </a:r>
            <a:endParaRPr lang="en-US" sz="1701" dirty="0"/>
          </a:p>
        </p:txBody>
      </p:sp>
      <p:sp>
        <p:nvSpPr>
          <p:cNvPr id="8" name="Text 3"/>
          <p:cNvSpPr/>
          <p:nvPr/>
        </p:nvSpPr>
        <p:spPr>
          <a:xfrm>
            <a:off x="6015352" y="2123587"/>
            <a:ext cx="7934325" cy="553164"/>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L'application utilise le Graph RAG pour indexer et relier les CVEs aux configurations système de l'entreprise.</a:t>
            </a:r>
            <a:endParaRPr lang="en-US" sz="1361" dirty="0"/>
          </a:p>
        </p:txBody>
      </p:sp>
      <p:pic>
        <p:nvPicPr>
          <p:cNvPr id="9" name="Image 3" descr="preencoded.png"/>
          <p:cNvPicPr>
            <a:picLocks noChangeAspect="1"/>
          </p:cNvPicPr>
          <p:nvPr/>
        </p:nvPicPr>
        <p:blipFill>
          <a:blip r:embed="rId6"/>
          <a:stretch>
            <a:fillRect/>
          </a:stretch>
        </p:blipFill>
        <p:spPr>
          <a:xfrm>
            <a:off x="6059706" y="2812461"/>
            <a:ext cx="431959" cy="431959"/>
          </a:xfrm>
          <a:prstGeom prst="rect">
            <a:avLst/>
          </a:prstGeom>
        </p:spPr>
      </p:pic>
      <p:sp>
        <p:nvSpPr>
          <p:cNvPr id="10" name="Text 4"/>
          <p:cNvSpPr/>
          <p:nvPr/>
        </p:nvSpPr>
        <p:spPr>
          <a:xfrm>
            <a:off x="6015352" y="3239557"/>
            <a:ext cx="2824877"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Analyse de Configuration</a:t>
            </a:r>
            <a:endParaRPr lang="en-US" sz="1701" dirty="0"/>
          </a:p>
        </p:txBody>
      </p:sp>
      <p:sp>
        <p:nvSpPr>
          <p:cNvPr id="11" name="Text 5"/>
          <p:cNvSpPr/>
          <p:nvPr/>
        </p:nvSpPr>
        <p:spPr>
          <a:xfrm>
            <a:off x="5984372" y="3500864"/>
            <a:ext cx="7934325" cy="553164"/>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L'application évalue les vulnérabilités en fonction de la configuration détaillée du système, garantissant des recommandations adaptées.</a:t>
            </a:r>
            <a:endParaRPr lang="en-US" sz="1361" dirty="0"/>
          </a:p>
        </p:txBody>
      </p:sp>
      <p:pic>
        <p:nvPicPr>
          <p:cNvPr id="12" name="Image 4" descr="preencoded.png"/>
          <p:cNvPicPr>
            <a:picLocks noChangeAspect="1"/>
          </p:cNvPicPr>
          <p:nvPr/>
        </p:nvPicPr>
        <p:blipFill>
          <a:blip r:embed="rId7"/>
          <a:stretch>
            <a:fillRect/>
          </a:stretch>
        </p:blipFill>
        <p:spPr>
          <a:xfrm>
            <a:off x="6091238" y="5105994"/>
            <a:ext cx="431959" cy="431959"/>
          </a:xfrm>
          <a:prstGeom prst="rect">
            <a:avLst/>
          </a:prstGeom>
        </p:spPr>
      </p:pic>
      <p:sp>
        <p:nvSpPr>
          <p:cNvPr id="13" name="Text 6"/>
          <p:cNvSpPr/>
          <p:nvPr/>
        </p:nvSpPr>
        <p:spPr>
          <a:xfrm>
            <a:off x="6059706" y="5575398"/>
            <a:ext cx="368939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Recommandations Automatiques</a:t>
            </a:r>
            <a:endParaRPr lang="en-US" sz="1701" dirty="0"/>
          </a:p>
        </p:txBody>
      </p:sp>
      <p:sp>
        <p:nvSpPr>
          <p:cNvPr id="14" name="Text 7"/>
          <p:cNvSpPr/>
          <p:nvPr/>
        </p:nvSpPr>
        <p:spPr>
          <a:xfrm>
            <a:off x="6091238" y="5900350"/>
            <a:ext cx="7934325" cy="553164"/>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L'application propose automatiquement des recommandations, incluant des correctifs ou des mesures de mitigation.</a:t>
            </a:r>
            <a:endParaRPr lang="en-US" sz="1361" dirty="0"/>
          </a:p>
        </p:txBody>
      </p:sp>
      <p:pic>
        <p:nvPicPr>
          <p:cNvPr id="15" name="Image 5" descr="preencoded.png"/>
          <p:cNvPicPr>
            <a:picLocks noChangeAspect="1"/>
          </p:cNvPicPr>
          <p:nvPr/>
        </p:nvPicPr>
        <p:blipFill>
          <a:blip r:embed="rId8"/>
          <a:stretch>
            <a:fillRect/>
          </a:stretch>
        </p:blipFill>
        <p:spPr>
          <a:xfrm>
            <a:off x="6091238" y="6557099"/>
            <a:ext cx="431959" cy="431959"/>
          </a:xfrm>
          <a:prstGeom prst="rect">
            <a:avLst/>
          </a:prstGeom>
        </p:spPr>
      </p:pic>
      <p:sp>
        <p:nvSpPr>
          <p:cNvPr id="16" name="Text 8"/>
          <p:cNvSpPr/>
          <p:nvPr/>
        </p:nvSpPr>
        <p:spPr>
          <a:xfrm>
            <a:off x="6059706" y="7035379"/>
            <a:ext cx="2160270" cy="269915"/>
          </a:xfrm>
          <a:prstGeom prst="rect">
            <a:avLst/>
          </a:prstGeom>
          <a:noFill/>
          <a:ln/>
        </p:spPr>
        <p:txBody>
          <a:bodyPr wrap="none" rtlCol="0" anchor="t"/>
          <a:lstStyle/>
          <a:p>
            <a:pPr marL="0" indent="0" algn="l">
              <a:lnSpc>
                <a:spcPts val="2126"/>
              </a:lnSpc>
              <a:buNone/>
            </a:pPr>
            <a:r>
              <a:rPr lang="en-US" sz="1701" dirty="0">
                <a:solidFill>
                  <a:srgbClr val="454240"/>
                </a:solidFill>
                <a:latin typeface="Libre Baskerville" pitchFamily="34" charset="0"/>
                <a:ea typeface="Libre Baskerville" pitchFamily="34" charset="-122"/>
                <a:cs typeface="Libre Baskerville" pitchFamily="34" charset="-120"/>
              </a:rPr>
              <a:t>Tableau de Bord</a:t>
            </a:r>
            <a:endParaRPr lang="en-US" sz="1701" dirty="0"/>
          </a:p>
        </p:txBody>
      </p:sp>
      <p:sp>
        <p:nvSpPr>
          <p:cNvPr id="17" name="Text 9"/>
          <p:cNvSpPr/>
          <p:nvPr/>
        </p:nvSpPr>
        <p:spPr>
          <a:xfrm>
            <a:off x="6059706" y="7278098"/>
            <a:ext cx="7934325" cy="553164"/>
          </a:xfrm>
          <a:prstGeom prst="rect">
            <a:avLst/>
          </a:prstGeom>
          <a:noFill/>
          <a:ln/>
        </p:spPr>
        <p:txBody>
          <a:bodyPr wrap="square" rtlCol="0" anchor="t"/>
          <a:lstStyle/>
          <a:p>
            <a:pPr marL="0" indent="0" algn="l">
              <a:lnSpc>
                <a:spcPts val="2177"/>
              </a:lnSpc>
              <a:buNone/>
            </a:pPr>
            <a:r>
              <a:rPr lang="en-US" sz="1361" dirty="0">
                <a:solidFill>
                  <a:srgbClr val="454240"/>
                </a:solidFill>
                <a:latin typeface="DM Sans" pitchFamily="34" charset="0"/>
                <a:ea typeface="DM Sans" pitchFamily="34" charset="-122"/>
                <a:cs typeface="DM Sans" pitchFamily="34" charset="-120"/>
              </a:rPr>
              <a:t>Le tableau de bord présente une vue globale des vulnérabilités détectées, avec des options de filtrage avancées.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35330" y="1107519"/>
            <a:ext cx="6996589" cy="656630"/>
          </a:xfrm>
          <a:prstGeom prst="rect">
            <a:avLst/>
          </a:prstGeom>
          <a:noFill/>
          <a:ln/>
        </p:spPr>
        <p:txBody>
          <a:bodyPr wrap="none" rtlCol="0" anchor="t"/>
          <a:lstStyle/>
          <a:p>
            <a:pPr marL="0" indent="0">
              <a:lnSpc>
                <a:spcPts val="5170"/>
              </a:lnSpc>
              <a:buNone/>
            </a:pPr>
            <a:r>
              <a:rPr lang="en-US" sz="4136" dirty="0">
                <a:solidFill>
                  <a:srgbClr val="5C4E3D"/>
                </a:solidFill>
                <a:latin typeface="Libre Baskerville" pitchFamily="34" charset="0"/>
                <a:ea typeface="Libre Baskerville" pitchFamily="34" charset="-122"/>
                <a:cs typeface="Libre Baskerville" pitchFamily="34" charset="-120"/>
              </a:rPr>
              <a:t>Analyse des Vulnérabilités</a:t>
            </a:r>
            <a:endParaRPr lang="en-US" sz="4136" dirty="0"/>
          </a:p>
        </p:txBody>
      </p:sp>
      <p:pic>
        <p:nvPicPr>
          <p:cNvPr id="6" name="Image 2" descr="preencoded.png"/>
          <p:cNvPicPr>
            <a:picLocks noChangeAspect="1"/>
          </p:cNvPicPr>
          <p:nvPr/>
        </p:nvPicPr>
        <p:blipFill>
          <a:blip r:embed="rId5"/>
          <a:stretch>
            <a:fillRect/>
          </a:stretch>
        </p:blipFill>
        <p:spPr>
          <a:xfrm>
            <a:off x="735330" y="2079308"/>
            <a:ext cx="1050488" cy="1680924"/>
          </a:xfrm>
          <a:prstGeom prst="rect">
            <a:avLst/>
          </a:prstGeom>
        </p:spPr>
      </p:pic>
      <p:sp>
        <p:nvSpPr>
          <p:cNvPr id="7" name="Text 2"/>
          <p:cNvSpPr/>
          <p:nvPr/>
        </p:nvSpPr>
        <p:spPr>
          <a:xfrm>
            <a:off x="2100977" y="2289334"/>
            <a:ext cx="2786301" cy="328255"/>
          </a:xfrm>
          <a:prstGeom prst="rect">
            <a:avLst/>
          </a:prstGeom>
          <a:noFill/>
          <a:ln/>
        </p:spPr>
        <p:txBody>
          <a:bodyPr wrap="none" rtlCol="0" anchor="t"/>
          <a:lstStyle/>
          <a:p>
            <a:pPr marL="0" indent="0" algn="l">
              <a:lnSpc>
                <a:spcPts val="2585"/>
              </a:lnSpc>
              <a:buNone/>
            </a:pPr>
            <a:r>
              <a:rPr lang="en-US" sz="2068" dirty="0">
                <a:solidFill>
                  <a:srgbClr val="454240"/>
                </a:solidFill>
                <a:latin typeface="Libre Baskerville" pitchFamily="34" charset="0"/>
                <a:ea typeface="Libre Baskerville" pitchFamily="34" charset="-122"/>
                <a:cs typeface="Libre Baskerville" pitchFamily="34" charset="-120"/>
              </a:rPr>
              <a:t>Indexation des CVEs</a:t>
            </a:r>
            <a:endParaRPr lang="en-US" sz="2068" dirty="0"/>
          </a:p>
        </p:txBody>
      </p:sp>
      <p:sp>
        <p:nvSpPr>
          <p:cNvPr id="8" name="Text 3"/>
          <p:cNvSpPr/>
          <p:nvPr/>
        </p:nvSpPr>
        <p:spPr>
          <a:xfrm>
            <a:off x="2100977" y="2743557"/>
            <a:ext cx="6307693" cy="672465"/>
          </a:xfrm>
          <a:prstGeom prst="rect">
            <a:avLst/>
          </a:prstGeom>
          <a:noFill/>
          <a:ln/>
        </p:spPr>
        <p:txBody>
          <a:bodyPr wrap="square" rtlCol="0" anchor="t"/>
          <a:lstStyle/>
          <a:p>
            <a:pPr marL="0" indent="0" algn="l">
              <a:lnSpc>
                <a:spcPts val="2647"/>
              </a:lnSpc>
              <a:buNone/>
            </a:pPr>
            <a:r>
              <a:rPr lang="en-US" sz="1654" dirty="0">
                <a:solidFill>
                  <a:srgbClr val="454240"/>
                </a:solidFill>
                <a:latin typeface="DM Sans" pitchFamily="34" charset="0"/>
                <a:ea typeface="DM Sans" pitchFamily="34" charset="-122"/>
                <a:cs typeface="DM Sans" pitchFamily="34" charset="-120"/>
              </a:rPr>
              <a:t>Le Graph RAG permet de relier les vulnérabilités aux configurations système de l'entreprise.</a:t>
            </a:r>
            <a:endParaRPr lang="en-US" sz="1654" dirty="0"/>
          </a:p>
        </p:txBody>
      </p:sp>
      <p:pic>
        <p:nvPicPr>
          <p:cNvPr id="9" name="Image 3" descr="preencoded.png"/>
          <p:cNvPicPr>
            <a:picLocks noChangeAspect="1"/>
          </p:cNvPicPr>
          <p:nvPr/>
        </p:nvPicPr>
        <p:blipFill>
          <a:blip r:embed="rId6"/>
          <a:stretch>
            <a:fillRect/>
          </a:stretch>
        </p:blipFill>
        <p:spPr>
          <a:xfrm>
            <a:off x="735330" y="3760232"/>
            <a:ext cx="1050488" cy="1680924"/>
          </a:xfrm>
          <a:prstGeom prst="rect">
            <a:avLst/>
          </a:prstGeom>
        </p:spPr>
      </p:pic>
      <p:sp>
        <p:nvSpPr>
          <p:cNvPr id="10" name="Text 4"/>
          <p:cNvSpPr/>
          <p:nvPr/>
        </p:nvSpPr>
        <p:spPr>
          <a:xfrm>
            <a:off x="2100977" y="3970258"/>
            <a:ext cx="3011091" cy="328255"/>
          </a:xfrm>
          <a:prstGeom prst="rect">
            <a:avLst/>
          </a:prstGeom>
          <a:noFill/>
          <a:ln/>
        </p:spPr>
        <p:txBody>
          <a:bodyPr wrap="none" rtlCol="0" anchor="t"/>
          <a:lstStyle/>
          <a:p>
            <a:pPr marL="0" indent="0" algn="l">
              <a:lnSpc>
                <a:spcPts val="2585"/>
              </a:lnSpc>
              <a:buNone/>
            </a:pPr>
            <a:r>
              <a:rPr lang="en-US" sz="2068" dirty="0">
                <a:solidFill>
                  <a:srgbClr val="454240"/>
                </a:solidFill>
                <a:latin typeface="Libre Baskerville" pitchFamily="34" charset="0"/>
                <a:ea typeface="Libre Baskerville" pitchFamily="34" charset="-122"/>
                <a:cs typeface="Libre Baskerville" pitchFamily="34" charset="-120"/>
              </a:rPr>
              <a:t>Évaluation de l'Impact</a:t>
            </a:r>
            <a:endParaRPr lang="en-US" sz="2068" dirty="0"/>
          </a:p>
        </p:txBody>
      </p:sp>
      <p:sp>
        <p:nvSpPr>
          <p:cNvPr id="11" name="Text 5"/>
          <p:cNvSpPr/>
          <p:nvPr/>
        </p:nvSpPr>
        <p:spPr>
          <a:xfrm>
            <a:off x="2100977" y="4424482"/>
            <a:ext cx="6307693" cy="672465"/>
          </a:xfrm>
          <a:prstGeom prst="rect">
            <a:avLst/>
          </a:prstGeom>
          <a:noFill/>
          <a:ln/>
        </p:spPr>
        <p:txBody>
          <a:bodyPr wrap="square" rtlCol="0" anchor="t"/>
          <a:lstStyle/>
          <a:p>
            <a:pPr marL="0" indent="0" algn="l">
              <a:lnSpc>
                <a:spcPts val="2647"/>
              </a:lnSpc>
              <a:buNone/>
            </a:pPr>
            <a:r>
              <a:rPr lang="en-US" sz="1654" dirty="0">
                <a:solidFill>
                  <a:srgbClr val="454240"/>
                </a:solidFill>
                <a:latin typeface="DM Sans" pitchFamily="34" charset="0"/>
                <a:ea typeface="DM Sans" pitchFamily="34" charset="-122"/>
                <a:cs typeface="DM Sans" pitchFamily="34" charset="-120"/>
              </a:rPr>
              <a:t>L'application compare les CVEs à la configuration détaillée du système pour évaluer leur impact potentiel.</a:t>
            </a:r>
            <a:endParaRPr lang="en-US" sz="1654" dirty="0"/>
          </a:p>
        </p:txBody>
      </p:sp>
      <p:pic>
        <p:nvPicPr>
          <p:cNvPr id="12" name="Image 4" descr="preencoded.png"/>
          <p:cNvPicPr>
            <a:picLocks noChangeAspect="1"/>
          </p:cNvPicPr>
          <p:nvPr/>
        </p:nvPicPr>
        <p:blipFill>
          <a:blip r:embed="rId7"/>
          <a:stretch>
            <a:fillRect/>
          </a:stretch>
        </p:blipFill>
        <p:spPr>
          <a:xfrm>
            <a:off x="735330" y="5441156"/>
            <a:ext cx="1050488" cy="1680924"/>
          </a:xfrm>
          <a:prstGeom prst="rect">
            <a:avLst/>
          </a:prstGeom>
        </p:spPr>
      </p:pic>
      <p:sp>
        <p:nvSpPr>
          <p:cNvPr id="13" name="Text 6"/>
          <p:cNvSpPr/>
          <p:nvPr/>
        </p:nvSpPr>
        <p:spPr>
          <a:xfrm>
            <a:off x="2100977" y="5651183"/>
            <a:ext cx="4576524" cy="328255"/>
          </a:xfrm>
          <a:prstGeom prst="rect">
            <a:avLst/>
          </a:prstGeom>
          <a:noFill/>
          <a:ln/>
        </p:spPr>
        <p:txBody>
          <a:bodyPr wrap="none" rtlCol="0" anchor="t"/>
          <a:lstStyle/>
          <a:p>
            <a:pPr marL="0" indent="0" algn="l">
              <a:lnSpc>
                <a:spcPts val="2585"/>
              </a:lnSpc>
              <a:buNone/>
            </a:pPr>
            <a:r>
              <a:rPr lang="en-US" sz="2068" dirty="0">
                <a:solidFill>
                  <a:srgbClr val="454240"/>
                </a:solidFill>
                <a:latin typeface="Libre Baskerville" pitchFamily="34" charset="0"/>
                <a:ea typeface="Libre Baskerville" pitchFamily="34" charset="-122"/>
                <a:cs typeface="Libre Baskerville" pitchFamily="34" charset="-120"/>
              </a:rPr>
              <a:t>Recommandations Personnalisées</a:t>
            </a:r>
            <a:endParaRPr lang="en-US" sz="2068" dirty="0"/>
          </a:p>
        </p:txBody>
      </p:sp>
      <p:sp>
        <p:nvSpPr>
          <p:cNvPr id="14" name="Text 7"/>
          <p:cNvSpPr/>
          <p:nvPr/>
        </p:nvSpPr>
        <p:spPr>
          <a:xfrm>
            <a:off x="2100977" y="6105406"/>
            <a:ext cx="6307693" cy="672465"/>
          </a:xfrm>
          <a:prstGeom prst="rect">
            <a:avLst/>
          </a:prstGeom>
          <a:noFill/>
          <a:ln/>
        </p:spPr>
        <p:txBody>
          <a:bodyPr wrap="square" rtlCol="0" anchor="t"/>
          <a:lstStyle/>
          <a:p>
            <a:pPr marL="0" indent="0" algn="l">
              <a:lnSpc>
                <a:spcPts val="2647"/>
              </a:lnSpc>
              <a:buNone/>
            </a:pPr>
            <a:r>
              <a:rPr lang="en-US" sz="1654" dirty="0">
                <a:solidFill>
                  <a:srgbClr val="454240"/>
                </a:solidFill>
                <a:latin typeface="DM Sans" pitchFamily="34" charset="0"/>
                <a:ea typeface="DM Sans" pitchFamily="34" charset="-122"/>
                <a:cs typeface="DM Sans" pitchFamily="34" charset="-120"/>
              </a:rPr>
              <a:t>Des recommandations adaptées sont générées, incluant des </a:t>
            </a:r>
            <a:r>
              <a:rPr lang="en-US" sz="1654" dirty="0" err="1">
                <a:solidFill>
                  <a:srgbClr val="454240"/>
                </a:solidFill>
                <a:latin typeface="DM Sans" pitchFamily="34" charset="0"/>
                <a:ea typeface="DM Sans" pitchFamily="34" charset="-122"/>
                <a:cs typeface="DM Sans" pitchFamily="34" charset="-120"/>
              </a:rPr>
              <a:t>correctifs</a:t>
            </a:r>
            <a:r>
              <a:rPr lang="en-US" sz="1654" dirty="0">
                <a:solidFill>
                  <a:srgbClr val="454240"/>
                </a:solidFill>
                <a:latin typeface="DM Sans" pitchFamily="34" charset="0"/>
                <a:ea typeface="DM Sans" pitchFamily="34" charset="-122"/>
                <a:cs typeface="DM Sans" pitchFamily="34" charset="-120"/>
              </a:rPr>
              <a:t> </a:t>
            </a:r>
            <a:r>
              <a:rPr lang="en-US" sz="1654" dirty="0" err="1">
                <a:solidFill>
                  <a:srgbClr val="454240"/>
                </a:solidFill>
                <a:latin typeface="DM Sans" pitchFamily="34" charset="0"/>
                <a:ea typeface="DM Sans" pitchFamily="34" charset="-122"/>
                <a:cs typeface="DM Sans" pitchFamily="34" charset="-120"/>
              </a:rPr>
              <a:t>ou</a:t>
            </a:r>
            <a:r>
              <a:rPr lang="en-US" sz="1654" dirty="0">
                <a:solidFill>
                  <a:srgbClr val="454240"/>
                </a:solidFill>
                <a:latin typeface="DM Sans" pitchFamily="34" charset="0"/>
                <a:ea typeface="DM Sans" pitchFamily="34" charset="-122"/>
                <a:cs typeface="DM Sans" pitchFamily="34" charset="-120"/>
              </a:rPr>
              <a:t> des mesures de mitigation.</a:t>
            </a:r>
            <a:endParaRPr lang="en-US" sz="165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864037" y="1624370"/>
            <a:ext cx="12902327" cy="1543050"/>
          </a:xfrm>
          <a:prstGeom prst="rect">
            <a:avLst/>
          </a:prstGeom>
          <a:noFill/>
          <a:ln/>
        </p:spPr>
        <p:txBody>
          <a:bodyPr wrap="squar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Recuperation de la Configuration system : </a:t>
            </a:r>
            <a:endParaRPr lang="en-US" sz="4860" dirty="0"/>
          </a:p>
        </p:txBody>
      </p:sp>
      <p:sp>
        <p:nvSpPr>
          <p:cNvPr id="5" name="Text 2"/>
          <p:cNvSpPr/>
          <p:nvPr/>
        </p:nvSpPr>
        <p:spPr>
          <a:xfrm>
            <a:off x="864037" y="3784521"/>
            <a:ext cx="3086100" cy="385763"/>
          </a:xfrm>
          <a:prstGeom prst="rect">
            <a:avLst/>
          </a:prstGeom>
          <a:noFill/>
          <a:ln/>
        </p:spPr>
        <p:txBody>
          <a:bodyPr wrap="none" rtlCol="0" anchor="t"/>
          <a:lstStyle/>
          <a:p>
            <a:pPr marL="0" indent="0">
              <a:lnSpc>
                <a:spcPts val="3038"/>
              </a:lnSpc>
              <a:buNone/>
            </a:pPr>
            <a:r>
              <a:rPr lang="en-US" sz="2430" dirty="0" err="1">
                <a:solidFill>
                  <a:srgbClr val="5C4E3D"/>
                </a:solidFill>
                <a:latin typeface="Libre Baskerville" pitchFamily="34" charset="0"/>
                <a:ea typeface="Libre Baskerville" pitchFamily="34" charset="-122"/>
                <a:cs typeface="Libre Baskerville" pitchFamily="34" charset="-120"/>
              </a:rPr>
              <a:t>Fichier</a:t>
            </a:r>
            <a:r>
              <a:rPr lang="en-US" sz="2430" dirty="0">
                <a:solidFill>
                  <a:srgbClr val="5C4E3D"/>
                </a:solidFill>
                <a:latin typeface="Libre Baskerville" pitchFamily="34" charset="0"/>
                <a:ea typeface="Libre Baskerville" pitchFamily="34" charset="-122"/>
                <a:cs typeface="Libre Baskerville" pitchFamily="34" charset="-120"/>
              </a:rPr>
              <a:t> YAML</a:t>
            </a:r>
            <a:endParaRPr lang="en-US" sz="2430" dirty="0"/>
          </a:p>
        </p:txBody>
      </p:sp>
      <p:sp>
        <p:nvSpPr>
          <p:cNvPr id="6" name="Text 3"/>
          <p:cNvSpPr/>
          <p:nvPr/>
        </p:nvSpPr>
        <p:spPr>
          <a:xfrm>
            <a:off x="864037" y="4417100"/>
            <a:ext cx="3898821" cy="1580198"/>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Les administrateurs réseau peuvent définir manuellement la configuration système dans un </a:t>
            </a:r>
            <a:r>
              <a:rPr lang="en-US" sz="1944" dirty="0" err="1">
                <a:solidFill>
                  <a:srgbClr val="454240"/>
                </a:solidFill>
                <a:latin typeface="DM Sans" pitchFamily="34" charset="0"/>
                <a:ea typeface="DM Sans" pitchFamily="34" charset="-122"/>
                <a:cs typeface="DM Sans" pitchFamily="34" charset="-120"/>
              </a:rPr>
              <a:t>fichier</a:t>
            </a:r>
            <a:r>
              <a:rPr lang="en-US" sz="1944" dirty="0">
                <a:solidFill>
                  <a:srgbClr val="454240"/>
                </a:solidFill>
                <a:latin typeface="DM Sans" pitchFamily="34" charset="0"/>
                <a:ea typeface="DM Sans" pitchFamily="34" charset="-122"/>
                <a:cs typeface="DM Sans" pitchFamily="34" charset="-120"/>
              </a:rPr>
              <a:t> YAML.</a:t>
            </a:r>
            <a:endParaRPr lang="en-US" sz="1944" dirty="0"/>
          </a:p>
        </p:txBody>
      </p:sp>
      <p:sp>
        <p:nvSpPr>
          <p:cNvPr id="7" name="Text 4"/>
          <p:cNvSpPr/>
          <p:nvPr/>
        </p:nvSpPr>
        <p:spPr>
          <a:xfrm>
            <a:off x="5372695" y="3784521"/>
            <a:ext cx="3086100" cy="385763"/>
          </a:xfrm>
          <a:prstGeom prst="rect">
            <a:avLst/>
          </a:prstGeom>
          <a:noFill/>
          <a:ln/>
        </p:spPr>
        <p:txBody>
          <a:bodyPr wrap="non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Scans Nmap</a:t>
            </a:r>
            <a:endParaRPr lang="en-US" sz="2430" dirty="0"/>
          </a:p>
        </p:txBody>
      </p:sp>
      <p:sp>
        <p:nvSpPr>
          <p:cNvPr id="8" name="Text 5"/>
          <p:cNvSpPr/>
          <p:nvPr/>
        </p:nvSpPr>
        <p:spPr>
          <a:xfrm>
            <a:off x="5372695" y="4417100"/>
            <a:ext cx="3898821" cy="1580198"/>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L'application peut également utiliser des scans agressifs réalisés avec Nmap pour analyser la configuration.</a:t>
            </a:r>
            <a:endParaRPr lang="en-US" sz="1944" dirty="0"/>
          </a:p>
        </p:txBody>
      </p:sp>
      <p:sp>
        <p:nvSpPr>
          <p:cNvPr id="9" name="Text 6"/>
          <p:cNvSpPr/>
          <p:nvPr/>
        </p:nvSpPr>
        <p:spPr>
          <a:xfrm>
            <a:off x="9881354" y="3784521"/>
            <a:ext cx="3898821" cy="771525"/>
          </a:xfrm>
          <a:prstGeom prst="rect">
            <a:avLst/>
          </a:prstGeom>
          <a:noFill/>
          <a:ln/>
        </p:spPr>
        <p:txBody>
          <a:bodyPr wrap="square" rtlCol="0" anchor="t"/>
          <a:lstStyle/>
          <a:p>
            <a:pPr marL="0" indent="0">
              <a:lnSpc>
                <a:spcPts val="3038"/>
              </a:lnSpc>
              <a:buNone/>
            </a:pPr>
            <a:r>
              <a:rPr lang="en-US" sz="2430" dirty="0">
                <a:solidFill>
                  <a:srgbClr val="5C4E3D"/>
                </a:solidFill>
                <a:latin typeface="Libre Baskerville" pitchFamily="34" charset="0"/>
                <a:ea typeface="Libre Baskerville" pitchFamily="34" charset="-122"/>
                <a:cs typeface="Libre Baskerville" pitchFamily="34" charset="-120"/>
              </a:rPr>
              <a:t>Outils de Gestion de Configuration</a:t>
            </a:r>
            <a:endParaRPr lang="en-US" sz="2430" dirty="0"/>
          </a:p>
        </p:txBody>
      </p:sp>
      <p:sp>
        <p:nvSpPr>
          <p:cNvPr id="10" name="Text 7"/>
          <p:cNvSpPr/>
          <p:nvPr/>
        </p:nvSpPr>
        <p:spPr>
          <a:xfrm>
            <a:off x="9881354" y="4802862"/>
            <a:ext cx="3898821" cy="1580198"/>
          </a:xfrm>
          <a:prstGeom prst="rect">
            <a:avLst/>
          </a:prstGeom>
          <a:noFill/>
          <a:ln/>
        </p:spPr>
        <p:txBody>
          <a:bodyPr wrap="square" rtlCol="0" anchor="t"/>
          <a:lstStyle/>
          <a:p>
            <a:pPr marL="0" indent="0">
              <a:lnSpc>
                <a:spcPts val="3110"/>
              </a:lnSpc>
              <a:buNone/>
            </a:pPr>
            <a:r>
              <a:rPr lang="en-US" sz="1944" dirty="0">
                <a:solidFill>
                  <a:srgbClr val="454240"/>
                </a:solidFill>
                <a:latin typeface="DM Sans" pitchFamily="34" charset="0"/>
                <a:ea typeface="DM Sans" pitchFamily="34" charset="-122"/>
                <a:cs typeface="DM Sans" pitchFamily="34" charset="-120"/>
              </a:rPr>
              <a:t>L'intégration d'outils comme Ansible et Puppet permet de récupérer la configuration système de manière automatisée.</a:t>
            </a:r>
            <a:endParaRPr lang="en-US" sz="194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
        <p:nvSpPr>
          <p:cNvPr id="4" name="Text 1"/>
          <p:cNvSpPr/>
          <p:nvPr/>
        </p:nvSpPr>
        <p:spPr>
          <a:xfrm>
            <a:off x="864037" y="1018103"/>
            <a:ext cx="8304133" cy="771525"/>
          </a:xfrm>
          <a:prstGeom prst="rect">
            <a:avLst/>
          </a:prstGeom>
          <a:noFill/>
          <a:ln/>
        </p:spPr>
        <p:txBody>
          <a:bodyPr wrap="none" rtlCol="0" anchor="t"/>
          <a:lstStyle/>
          <a:p>
            <a:pPr marL="0" indent="0">
              <a:lnSpc>
                <a:spcPts val="6075"/>
              </a:lnSpc>
              <a:buNone/>
            </a:pPr>
            <a:r>
              <a:rPr lang="en-US" sz="4860" dirty="0">
                <a:solidFill>
                  <a:srgbClr val="5C4E3D"/>
                </a:solidFill>
                <a:latin typeface="Libre Baskerville" pitchFamily="34" charset="0"/>
                <a:ea typeface="Libre Baskerville" pitchFamily="34" charset="-122"/>
                <a:cs typeface="Libre Baskerville" pitchFamily="34" charset="-120"/>
              </a:rPr>
              <a:t>Tableau de Bord Interactif</a:t>
            </a:r>
            <a:endParaRPr lang="en-US" sz="4860" dirty="0"/>
          </a:p>
        </p:txBody>
      </p:sp>
      <p:pic>
        <p:nvPicPr>
          <p:cNvPr id="5" name="Image 1" descr="preencoded.png"/>
          <p:cNvPicPr>
            <a:picLocks noChangeAspect="1"/>
          </p:cNvPicPr>
          <p:nvPr/>
        </p:nvPicPr>
        <p:blipFill>
          <a:blip r:embed="rId4"/>
          <a:stretch>
            <a:fillRect/>
          </a:stretch>
        </p:blipFill>
        <p:spPr>
          <a:xfrm>
            <a:off x="864037" y="2283381"/>
            <a:ext cx="4053840" cy="2505432"/>
          </a:xfrm>
          <a:prstGeom prst="rect">
            <a:avLst/>
          </a:prstGeom>
        </p:spPr>
      </p:pic>
      <p:sp>
        <p:nvSpPr>
          <p:cNvPr id="6" name="Text 2"/>
          <p:cNvSpPr/>
          <p:nvPr/>
        </p:nvSpPr>
        <p:spPr>
          <a:xfrm>
            <a:off x="864037" y="5097423"/>
            <a:ext cx="3086100" cy="385763"/>
          </a:xfrm>
          <a:prstGeom prst="rect">
            <a:avLst/>
          </a:prstGeom>
          <a:noFill/>
          <a:ln/>
        </p:spPr>
        <p:txBody>
          <a:bodyPr wrap="none" rtlCol="0" anchor="t"/>
          <a:lstStyle/>
          <a:p>
            <a:pPr marL="0" indent="0" algn="l">
              <a:lnSpc>
                <a:spcPts val="3038"/>
              </a:lnSpc>
              <a:buNone/>
            </a:pPr>
            <a:r>
              <a:rPr lang="en-US" sz="2430" dirty="0">
                <a:solidFill>
                  <a:srgbClr val="454240"/>
                </a:solidFill>
                <a:latin typeface="Libre Baskerville" pitchFamily="34" charset="0"/>
                <a:ea typeface="Libre Baskerville" pitchFamily="34" charset="-122"/>
                <a:cs typeface="Libre Baskerville" pitchFamily="34" charset="-120"/>
              </a:rPr>
              <a:t>Vue d'Ensemble</a:t>
            </a:r>
            <a:endParaRPr lang="en-US" sz="2430" dirty="0"/>
          </a:p>
        </p:txBody>
      </p:sp>
      <p:sp>
        <p:nvSpPr>
          <p:cNvPr id="7" name="Text 3"/>
          <p:cNvSpPr/>
          <p:nvPr/>
        </p:nvSpPr>
        <p:spPr>
          <a:xfrm>
            <a:off x="864037" y="5631299"/>
            <a:ext cx="4053840" cy="1580198"/>
          </a:xfrm>
          <a:prstGeom prst="rect">
            <a:avLst/>
          </a:prstGeom>
          <a:noFill/>
          <a:ln/>
        </p:spPr>
        <p:txBody>
          <a:bodyPr wrap="square" rtlCol="0" anchor="t"/>
          <a:lstStyle/>
          <a:p>
            <a:pPr marL="0" indent="0" algn="l">
              <a:lnSpc>
                <a:spcPts val="3110"/>
              </a:lnSpc>
              <a:buNone/>
            </a:pPr>
            <a:r>
              <a:rPr lang="en-US" sz="1944" dirty="0">
                <a:solidFill>
                  <a:srgbClr val="454240"/>
                </a:solidFill>
                <a:latin typeface="DM Sans" pitchFamily="34" charset="0"/>
                <a:ea typeface="DM Sans" pitchFamily="34" charset="-122"/>
                <a:cs typeface="DM Sans" pitchFamily="34" charset="-120"/>
              </a:rPr>
              <a:t>Le tableau de bord présente une vue globale des vulnérabilités détectées, avec des graphiques interactifs.</a:t>
            </a:r>
            <a:endParaRPr lang="en-US" sz="1944" dirty="0"/>
          </a:p>
        </p:txBody>
      </p:sp>
      <p:pic>
        <p:nvPicPr>
          <p:cNvPr id="8" name="Image 2" descr="preencoded.png"/>
          <p:cNvPicPr>
            <a:picLocks noChangeAspect="1"/>
          </p:cNvPicPr>
          <p:nvPr/>
        </p:nvPicPr>
        <p:blipFill>
          <a:blip r:embed="rId5"/>
          <a:stretch>
            <a:fillRect/>
          </a:stretch>
        </p:blipFill>
        <p:spPr>
          <a:xfrm>
            <a:off x="5288161" y="2283381"/>
            <a:ext cx="4053959" cy="2505432"/>
          </a:xfrm>
          <a:prstGeom prst="rect">
            <a:avLst/>
          </a:prstGeom>
        </p:spPr>
      </p:pic>
      <p:sp>
        <p:nvSpPr>
          <p:cNvPr id="9" name="Text 4"/>
          <p:cNvSpPr/>
          <p:nvPr/>
        </p:nvSpPr>
        <p:spPr>
          <a:xfrm>
            <a:off x="5288161" y="5097423"/>
            <a:ext cx="3086100" cy="385763"/>
          </a:xfrm>
          <a:prstGeom prst="rect">
            <a:avLst/>
          </a:prstGeom>
          <a:noFill/>
          <a:ln/>
        </p:spPr>
        <p:txBody>
          <a:bodyPr wrap="none" rtlCol="0" anchor="t"/>
          <a:lstStyle/>
          <a:p>
            <a:pPr marL="0" indent="0" algn="l">
              <a:lnSpc>
                <a:spcPts val="3038"/>
              </a:lnSpc>
              <a:buNone/>
            </a:pPr>
            <a:r>
              <a:rPr lang="en-US" sz="2430" dirty="0">
                <a:solidFill>
                  <a:srgbClr val="454240"/>
                </a:solidFill>
                <a:latin typeface="Libre Baskerville" pitchFamily="34" charset="0"/>
                <a:ea typeface="Libre Baskerville" pitchFamily="34" charset="-122"/>
                <a:cs typeface="Libre Baskerville" pitchFamily="34" charset="-120"/>
              </a:rPr>
              <a:t>Filtrage Avancé</a:t>
            </a:r>
            <a:endParaRPr lang="en-US" sz="2430" dirty="0"/>
          </a:p>
        </p:txBody>
      </p:sp>
      <p:sp>
        <p:nvSpPr>
          <p:cNvPr id="10" name="Text 5"/>
          <p:cNvSpPr/>
          <p:nvPr/>
        </p:nvSpPr>
        <p:spPr>
          <a:xfrm>
            <a:off x="5288161" y="5631299"/>
            <a:ext cx="4053959" cy="1580198"/>
          </a:xfrm>
          <a:prstGeom prst="rect">
            <a:avLst/>
          </a:prstGeom>
          <a:noFill/>
          <a:ln/>
        </p:spPr>
        <p:txBody>
          <a:bodyPr wrap="square" rtlCol="0" anchor="t"/>
          <a:lstStyle/>
          <a:p>
            <a:pPr marL="0" indent="0" algn="l">
              <a:lnSpc>
                <a:spcPts val="3110"/>
              </a:lnSpc>
              <a:buNone/>
            </a:pPr>
            <a:r>
              <a:rPr lang="en-US" sz="1944" dirty="0">
                <a:solidFill>
                  <a:srgbClr val="454240"/>
                </a:solidFill>
                <a:latin typeface="DM Sans" pitchFamily="34" charset="0"/>
                <a:ea typeface="DM Sans" pitchFamily="34" charset="-122"/>
                <a:cs typeface="DM Sans" pitchFamily="34" charset="-120"/>
              </a:rPr>
              <a:t>Les utilisateurs peuvent filtrer les informations selon différents critères pour cibler les menaces les plus pressantes.</a:t>
            </a:r>
            <a:endParaRPr lang="en-US" sz="1944" dirty="0"/>
          </a:p>
        </p:txBody>
      </p:sp>
      <p:pic>
        <p:nvPicPr>
          <p:cNvPr id="11" name="Image 3" descr="preencoded.png"/>
          <p:cNvPicPr>
            <a:picLocks noChangeAspect="1"/>
          </p:cNvPicPr>
          <p:nvPr/>
        </p:nvPicPr>
        <p:blipFill>
          <a:blip r:embed="rId6"/>
          <a:stretch>
            <a:fillRect/>
          </a:stretch>
        </p:blipFill>
        <p:spPr>
          <a:xfrm>
            <a:off x="9712404" y="2283381"/>
            <a:ext cx="4053840" cy="2505432"/>
          </a:xfrm>
          <a:prstGeom prst="rect">
            <a:avLst/>
          </a:prstGeom>
        </p:spPr>
      </p:pic>
      <p:sp>
        <p:nvSpPr>
          <p:cNvPr id="12" name="Text 6"/>
          <p:cNvSpPr/>
          <p:nvPr/>
        </p:nvSpPr>
        <p:spPr>
          <a:xfrm>
            <a:off x="9712404" y="5097423"/>
            <a:ext cx="3727490" cy="385763"/>
          </a:xfrm>
          <a:prstGeom prst="rect">
            <a:avLst/>
          </a:prstGeom>
          <a:noFill/>
          <a:ln/>
        </p:spPr>
        <p:txBody>
          <a:bodyPr wrap="none" rtlCol="0" anchor="t"/>
          <a:lstStyle/>
          <a:p>
            <a:pPr marL="0" indent="0" algn="l">
              <a:lnSpc>
                <a:spcPts val="3038"/>
              </a:lnSpc>
              <a:buNone/>
            </a:pPr>
            <a:r>
              <a:rPr lang="en-US" sz="2430" dirty="0">
                <a:solidFill>
                  <a:srgbClr val="454240"/>
                </a:solidFill>
                <a:latin typeface="Libre Baskerville" pitchFamily="34" charset="0"/>
                <a:ea typeface="Libre Baskerville" pitchFamily="34" charset="-122"/>
                <a:cs typeface="Libre Baskerville" pitchFamily="34" charset="-120"/>
              </a:rPr>
              <a:t>Vulnérabilités Critiques</a:t>
            </a:r>
            <a:endParaRPr lang="en-US" sz="2430" dirty="0"/>
          </a:p>
        </p:txBody>
      </p:sp>
      <p:sp>
        <p:nvSpPr>
          <p:cNvPr id="13" name="Text 7"/>
          <p:cNvSpPr/>
          <p:nvPr/>
        </p:nvSpPr>
        <p:spPr>
          <a:xfrm>
            <a:off x="9712404" y="5631299"/>
            <a:ext cx="4053840" cy="1185148"/>
          </a:xfrm>
          <a:prstGeom prst="rect">
            <a:avLst/>
          </a:prstGeom>
          <a:noFill/>
          <a:ln/>
        </p:spPr>
        <p:txBody>
          <a:bodyPr wrap="square" rtlCol="0" anchor="t"/>
          <a:lstStyle/>
          <a:p>
            <a:pPr marL="0" indent="0" algn="l">
              <a:lnSpc>
                <a:spcPts val="3110"/>
              </a:lnSpc>
              <a:buNone/>
            </a:pPr>
            <a:r>
              <a:rPr lang="en-US" sz="1944" dirty="0">
                <a:solidFill>
                  <a:srgbClr val="454240"/>
                </a:solidFill>
                <a:latin typeface="DM Sans" pitchFamily="34" charset="0"/>
                <a:ea typeface="DM Sans" pitchFamily="34" charset="-122"/>
                <a:cs typeface="DM Sans" pitchFamily="34" charset="-120"/>
              </a:rPr>
              <a:t>Les cinq dernières vulnérabilités critiques sont mises en </a:t>
            </a:r>
            <a:r>
              <a:rPr lang="en-US" sz="1944" dirty="0" err="1">
                <a:solidFill>
                  <a:srgbClr val="454240"/>
                </a:solidFill>
                <a:latin typeface="DM Sans" pitchFamily="34" charset="0"/>
                <a:ea typeface="DM Sans" pitchFamily="34" charset="-122"/>
                <a:cs typeface="DM Sans" pitchFamily="34" charset="-120"/>
              </a:rPr>
              <a:t>avant</a:t>
            </a:r>
            <a:r>
              <a:rPr lang="en-US" sz="1944" dirty="0">
                <a:solidFill>
                  <a:srgbClr val="454240"/>
                </a:solidFill>
                <a:latin typeface="DM Sans" pitchFamily="34" charset="0"/>
                <a:ea typeface="DM Sans" pitchFamily="34" charset="-122"/>
                <a:cs typeface="DM Sans" pitchFamily="34" charset="-120"/>
              </a:rPr>
              <a:t> pour </a:t>
            </a:r>
            <a:r>
              <a:rPr lang="en-US" sz="1944" dirty="0" err="1">
                <a:solidFill>
                  <a:srgbClr val="454240"/>
                </a:solidFill>
                <a:latin typeface="DM Sans" pitchFamily="34" charset="0"/>
                <a:ea typeface="DM Sans" pitchFamily="34" charset="-122"/>
                <a:cs typeface="DM Sans" pitchFamily="34" charset="-120"/>
              </a:rPr>
              <a:t>une</a:t>
            </a:r>
            <a:r>
              <a:rPr lang="en-US" sz="1944" dirty="0">
                <a:solidFill>
                  <a:srgbClr val="454240"/>
                </a:solidFill>
                <a:latin typeface="DM Sans" pitchFamily="34" charset="0"/>
                <a:ea typeface="DM Sans" pitchFamily="34" charset="-122"/>
                <a:cs typeface="DM Sans" pitchFamily="34" charset="-120"/>
              </a:rPr>
              <a:t> gestion rapide.</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794</Words>
  <Application>Microsoft Office PowerPoint</Application>
  <PresentationFormat>Personnalisé</PresentationFormat>
  <Paragraphs>80</Paragraphs>
  <Slides>10</Slides>
  <Notes>10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10</vt:i4>
      </vt:variant>
    </vt:vector>
  </HeadingPairs>
  <TitlesOfParts>
    <vt:vector size="15" baseType="lpstr">
      <vt:lpstr>Arial</vt:lpstr>
      <vt:lpstr>Calibri</vt:lpstr>
      <vt:lpstr>DM Sans</vt:lpstr>
      <vt:lpstr>Libre Baskerville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alaeddine mansouri</cp:lastModifiedBy>
  <cp:revision>7</cp:revision>
  <dcterms:created xsi:type="dcterms:W3CDTF">2024-08-15T09:05:48Z</dcterms:created>
  <dcterms:modified xsi:type="dcterms:W3CDTF">2024-10-21T11:43:27Z</dcterms:modified>
</cp:coreProperties>
</file>